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  <p:sldMasterId id="2147483686" r:id="rId6"/>
    <p:sldMasterId id="2147483696" r:id="rId7"/>
  </p:sldMasterIdLst>
  <p:notesMasterIdLst>
    <p:notesMasterId r:id="rId9"/>
  </p:notesMasterIdLst>
  <p:handoutMasterIdLst>
    <p:handoutMasterId r:id="rId10"/>
  </p:handoutMasterIdLst>
  <p:sldIdLst>
    <p:sldId id="258" r:id="rId8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inot, Jonathan G CPT USARMY 2 ID (USA)" initials="M(" lastIdx="12" clrIdx="0">
    <p:extLst>
      <p:ext uri="{19B8F6BF-5375-455C-9EA6-DF929625EA0E}">
        <p15:presenceInfo xmlns:p15="http://schemas.microsoft.com/office/powerpoint/2012/main" userId="S::jonathan.g.maginot.mil@cvr.mil::33a84a59-00ad-4284-88d2-9df7aeb03b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2234"/>
    <a:srgbClr val="175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59" autoAdjust="0"/>
    <p:restoredTop sz="94011" autoAdjust="0"/>
  </p:normalViewPr>
  <p:slideViewPr>
    <p:cSldViewPr snapToGrid="0">
      <p:cViewPr varScale="1">
        <p:scale>
          <a:sx n="105" d="100"/>
          <a:sy n="105" d="100"/>
        </p:scale>
        <p:origin x="13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4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r">
              <a:defRPr sz="1800"/>
            </a:lvl1pPr>
          </a:lstStyle>
          <a:p>
            <a:fld id="{E5D56D90-7D8A-44E1-A1DB-6EAF7D79929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1404063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1404063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r">
              <a:defRPr sz="1800"/>
            </a:lvl1pPr>
          </a:lstStyle>
          <a:p>
            <a:fld id="{C3A3050C-A6A9-476D-9D16-317BF672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18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741707"/>
          </a:xfrm>
          <a:prstGeom prst="rect">
            <a:avLst/>
          </a:prstGeom>
        </p:spPr>
        <p:txBody>
          <a:bodyPr vert="horz" lIns="137579" tIns="68790" rIns="137579" bIns="68790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741707"/>
          </a:xfrm>
          <a:prstGeom prst="rect">
            <a:avLst/>
          </a:prstGeom>
        </p:spPr>
        <p:txBody>
          <a:bodyPr vert="horz" lIns="137579" tIns="68790" rIns="137579" bIns="68790" rtlCol="0"/>
          <a:lstStyle>
            <a:lvl1pPr algn="r">
              <a:defRPr sz="1800"/>
            </a:lvl1pPr>
          </a:lstStyle>
          <a:p>
            <a:fld id="{5E3BAC63-D171-49AE-BA24-D2415F242D45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1847850"/>
            <a:ext cx="8864600" cy="498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579" tIns="68790" rIns="137579" bIns="687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7114222"/>
            <a:ext cx="7437120" cy="5820728"/>
          </a:xfrm>
          <a:prstGeom prst="rect">
            <a:avLst/>
          </a:prstGeom>
        </p:spPr>
        <p:txBody>
          <a:bodyPr vert="horz" lIns="137579" tIns="68790" rIns="137579" bIns="6879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097"/>
            <a:ext cx="4028440" cy="741705"/>
          </a:xfrm>
          <a:prstGeom prst="rect">
            <a:avLst/>
          </a:prstGeom>
        </p:spPr>
        <p:txBody>
          <a:bodyPr vert="horz" lIns="137579" tIns="68790" rIns="137579" bIns="68790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14041097"/>
            <a:ext cx="4028440" cy="741705"/>
          </a:xfrm>
          <a:prstGeom prst="rect">
            <a:avLst/>
          </a:prstGeom>
        </p:spPr>
        <p:txBody>
          <a:bodyPr vert="horz" lIns="137579" tIns="68790" rIns="137579" bIns="68790" rtlCol="0" anchor="b"/>
          <a:lstStyle>
            <a:lvl1pPr algn="r">
              <a:defRPr sz="1800"/>
            </a:lvl1pPr>
          </a:lstStyle>
          <a:p>
            <a:fld id="{FACC89D8-6830-4B9C-A0D9-5C5A51735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94" y="2442883"/>
            <a:ext cx="2310613" cy="2196353"/>
          </a:xfrm>
          <a:prstGeom prst="rect">
            <a:avLst/>
          </a:prstGeom>
        </p:spPr>
      </p:pic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12192000" cy="684298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 smtClean="0"/>
              <a:t>Operation or Problem Name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12192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 smtClean="0"/>
              <a:t>Purpose of the Brief: Information / Decision</a:t>
            </a:r>
            <a:endParaRPr lang="en-US" dirty="0"/>
          </a:p>
        </p:txBody>
      </p:sp>
      <p:sp>
        <p:nvSpPr>
          <p:cNvPr id="8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926080" y="1800453"/>
            <a:ext cx="633984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 smtClean="0"/>
              <a:t>DD Month YYYY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424858"/>
            <a:ext cx="12192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 smtClean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41829" y="4639236"/>
            <a:ext cx="10508343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 smtClean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2198938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 smtClean="0">
                <a:solidFill>
                  <a:schemeClr val="tx1"/>
                </a:solidFill>
              </a:rPr>
              <a:t> DSN </a:t>
            </a:r>
            <a:r>
              <a:rPr lang="en-US" altLang="en-US" sz="1400" dirty="0" smtClean="0">
                <a:solidFill>
                  <a:schemeClr val="tx1"/>
                </a:solidFill>
              </a:rPr>
              <a:t>XXX-XXXX.</a:t>
            </a:r>
            <a:endParaRPr lang="en-US" altLang="en-US" sz="1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08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CUI Over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94" y="2442883"/>
            <a:ext cx="2310613" cy="2196353"/>
          </a:xfrm>
          <a:prstGeom prst="rect">
            <a:avLst/>
          </a:prstGeom>
        </p:spPr>
      </p:pic>
      <p:sp>
        <p:nvSpPr>
          <p:cNvPr id="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12192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 smtClean="0"/>
              <a:t>Purpose of the Brief: Information / Decision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12192000" cy="686850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 smtClean="0"/>
              <a:t>Operation or Problem Name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5424858"/>
            <a:ext cx="12192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 smtClean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41829" y="4639236"/>
            <a:ext cx="10508343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 smtClean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4" name="TextBox 18"/>
          <p:cNvSpPr txBox="1">
            <a:spLocks noChangeArrowheads="1"/>
          </p:cNvSpPr>
          <p:nvPr userDrawn="1"/>
        </p:nvSpPr>
        <p:spPr bwMode="auto">
          <a:xfrm>
            <a:off x="2198938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 smtClean="0">
                <a:solidFill>
                  <a:schemeClr val="tx1"/>
                </a:solidFill>
              </a:rPr>
              <a:t> DSN </a:t>
            </a:r>
            <a:r>
              <a:rPr lang="en-US" altLang="en-US" sz="1400" dirty="0" smtClean="0">
                <a:solidFill>
                  <a:schemeClr val="tx1"/>
                </a:solidFill>
              </a:rPr>
              <a:t>XXX-XXXX.</a:t>
            </a:r>
          </a:p>
        </p:txBody>
      </p:sp>
      <p:sp>
        <p:nvSpPr>
          <p:cNvPr id="10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926080" y="1800453"/>
            <a:ext cx="633984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 smtClean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39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68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533525" y="373380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00075" y="1419502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105525" y="1419501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0075" y="4072176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105525" y="4072175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60007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610552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60007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610552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8507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2747964"/>
            <a:ext cx="103632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98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5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r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5438"/>
            <a:ext cx="12192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1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1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1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97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5386917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95401"/>
            <a:ext cx="5389033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10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2258272" y="5662613"/>
            <a:ext cx="76754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>
                <a:solidFill>
                  <a:prstClr val="black"/>
                </a:solidFill>
              </a:rPr>
              <a:t>The overall classification of this briefing is </a:t>
            </a:r>
            <a:r>
              <a:rPr lang="en-US" altLang="en-US" sz="1400" b="1" dirty="0" smtClean="0">
                <a:solidFill>
                  <a:srgbClr val="00B050"/>
                </a:solidFill>
              </a:rPr>
              <a:t>CUI</a:t>
            </a:r>
            <a:r>
              <a:rPr lang="en-US" altLang="en-US" sz="1400" dirty="0" smtClean="0">
                <a:solidFill>
                  <a:prstClr val="black"/>
                </a:solidFill>
              </a:rPr>
              <a:t>. For additional assistance</a:t>
            </a:r>
          </a:p>
          <a:p>
            <a:pPr algn="ctr">
              <a:defRPr/>
            </a:pPr>
            <a:r>
              <a:rPr lang="en-US" altLang="en-US" sz="1400" dirty="0" smtClean="0">
                <a:solidFill>
                  <a:prstClr val="black"/>
                </a:solidFill>
              </a:rPr>
              <a:t>with this briefing or for release authority outside of 2ID please contact: MAJ Matthew</a:t>
            </a:r>
            <a:r>
              <a:rPr lang="en-US" altLang="en-US" sz="1400" baseline="0" dirty="0" smtClean="0">
                <a:solidFill>
                  <a:prstClr val="black"/>
                </a:solidFill>
              </a:rPr>
              <a:t> Gambino</a:t>
            </a:r>
            <a:r>
              <a:rPr lang="en-US" altLang="en-US" sz="1400" dirty="0" smtClean="0">
                <a:solidFill>
                  <a:prstClr val="black"/>
                </a:solidFill>
              </a:rPr>
              <a:t>,</a:t>
            </a:r>
          </a:p>
          <a:p>
            <a:pPr algn="ctr">
              <a:defRPr/>
            </a:pPr>
            <a:r>
              <a:rPr lang="en-US" altLang="en-US" sz="1400" dirty="0" smtClean="0">
                <a:solidFill>
                  <a:prstClr val="black"/>
                </a:solidFill>
              </a:rPr>
              <a:t>matthew.p.gambino.mil@mail.mil, at DSN 756-7298.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96" y="2442887"/>
            <a:ext cx="2310613" cy="2196353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41833" y="4891318"/>
            <a:ext cx="10508343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 smtClean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12192000" cy="684298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 smtClean="0"/>
              <a:t>Operation or Problem Name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12192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 smtClean="0"/>
              <a:t>Purpose of the Brief: Information / Decision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4334936" y="1800456"/>
            <a:ext cx="3522133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 smtClean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08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86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31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33525" y="373380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00075" y="1419502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105525" y="1419501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0075" y="4072176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105525" y="4072175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60007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610552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60007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610552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2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2747966"/>
            <a:ext cx="103632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9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73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3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3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7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9389"/>
            <a:ext cx="9753600" cy="6759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2"/>
            <a:ext cx="5386917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295402"/>
            <a:ext cx="5389033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198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7688" y="6599339"/>
            <a:ext cx="2844800" cy="24938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fld id="{2BBB3DCD-01F0-D54C-9813-0ECB04234399}" type="slidenum">
              <a:rPr lang="en-US" smtClean="0">
                <a:solidFill>
                  <a:prstClr val="black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23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0B21FBAA-5DCF-48D6-A61E-666C25DC5AD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41FF4-B04C-46E3-8729-7D0643AA56ED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51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7688" y="6599339"/>
            <a:ext cx="2844800" cy="24938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fld id="{2BBB3DCD-01F0-D54C-9813-0ECB04234399}" type="slidenum">
              <a:rPr lang="en-US" smtClean="0">
                <a:solidFill>
                  <a:prstClr val="black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3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658368"/>
          </a:xfrm>
          <a:prstGeom prst="rect">
            <a:avLst/>
          </a:prstGeom>
        </p:spPr>
        <p:txBody>
          <a:bodyPr anchor="b"/>
          <a:lstStyle>
            <a:lvl1pPr>
              <a:defRPr sz="240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12520"/>
            <a:ext cx="5608320" cy="51025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57841" y="6603666"/>
            <a:ext cx="1147619" cy="182880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48ECC7-2121-446C-BA02-42E1B6855CF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5762" y="6603666"/>
            <a:ext cx="3650111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178102" y="6603666"/>
            <a:ext cx="1702804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9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0" y="1161138"/>
            <a:ext cx="0" cy="50292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65760" y="5750243"/>
            <a:ext cx="5608320" cy="464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365760" y="3976691"/>
            <a:ext cx="5608320" cy="17732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604" y="1112520"/>
            <a:ext cx="4184632" cy="27432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438423" y="1191460"/>
            <a:ext cx="3462997" cy="1754326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1st Battalion, 67th Armored Regiment strives to be a great team who can be counted on to accomplish any mission and do so in a way that positively represents our Nation.</a:t>
            </a:r>
            <a:endParaRPr lang="en-US" sz="1100" b="0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901931" y="6698832"/>
            <a:ext cx="388140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  <a:endParaRPr lang="en-US" sz="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5901931" y="21771"/>
            <a:ext cx="388140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  <a:endParaRPr lang="en-US" sz="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04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"/>
            <a:ext cx="10363200" cy="659423"/>
          </a:xfrm>
          <a:prstGeom prst="rect">
            <a:avLst/>
          </a:prstGeom>
        </p:spPr>
        <p:txBody>
          <a:bodyPr anchor="b"/>
          <a:lstStyle>
            <a:lvl1pPr>
              <a:def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1" y="1441941"/>
            <a:ext cx="11439699" cy="4950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57841" y="6603666"/>
            <a:ext cx="1147619" cy="182880"/>
          </a:xfrm>
          <a:prstGeom prst="rect">
            <a:avLst/>
          </a:prstGeom>
        </p:spPr>
        <p:txBody>
          <a:bodyPr anchor="ctr"/>
          <a:lstStyle>
            <a:lvl1pPr>
              <a:defRPr lang="en-US" sz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7A48ECC7-2121-446C-BA02-42E1B6855CF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5762" y="6603666"/>
            <a:ext cx="3650111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178102" y="6603666"/>
            <a:ext cx="1702804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lang="en-US" sz="900" b="1" kern="1200" dirty="0" smtClean="0">
                <a:solidFill>
                  <a:schemeClr val="tx1"/>
                </a:solidFill>
                <a:latin typeface=" Arial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366185" y="676765"/>
            <a:ext cx="11438467" cy="6400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/>
            </a:lvl1pPr>
            <a:lvl2pPr marL="342900" indent="0">
              <a:buNone/>
              <a:defRPr b="1"/>
            </a:lvl2pPr>
            <a:lvl3pPr marL="685800" indent="0">
              <a:buNone/>
              <a:defRPr b="1"/>
            </a:lvl3pPr>
            <a:lvl4pPr marL="1028700" indent="0">
              <a:buNone/>
              <a:defRPr b="1"/>
            </a:lvl4pPr>
            <a:lvl5pPr marL="1371600" indent="0">
              <a:buNone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901931" y="6698832"/>
            <a:ext cx="388140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  <a:endParaRPr lang="en-US" sz="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901931" y="3"/>
            <a:ext cx="388140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  <a:endParaRPr lang="en-US" sz="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6096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533525" y="3733805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00075" y="1419502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105525" y="1419501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0075" y="4072176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105525" y="4072175"/>
            <a:ext cx="54864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60007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6105525" y="1081520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60007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6105525" y="3734082"/>
            <a:ext cx="54864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850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5568" y="6686550"/>
            <a:ext cx="2844800" cy="476250"/>
          </a:xfrm>
          <a:prstGeom prst="rect">
            <a:avLst/>
          </a:prstGeom>
        </p:spPr>
        <p:txBody>
          <a:bodyPr/>
          <a:lstStyle/>
          <a:p>
            <a:fld id="{DFBE836A-206A-43F9-95CE-B319FCCD72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4" y="6356357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/>
          <a:lstStyle/>
          <a:p>
            <a:fld id="{DE529F8A-8CDF-40D5-BB33-7649936D02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637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065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11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057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0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77628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7340" y="6488076"/>
            <a:ext cx="2844800" cy="221599"/>
          </a:xfrm>
          <a:prstGeom prst="rect">
            <a:avLst/>
          </a:prstGeom>
        </p:spPr>
        <p:txBody>
          <a:bodyPr vert="horz" lIns="18288" tIns="18288" rIns="18288" bIns="18288" rtlCol="0" anchor="ctr">
            <a:spAutoFit/>
          </a:bodyPr>
          <a:lstStyle>
            <a:lvl1pPr algn="r"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A2434CF-8138-46AC-AF35-0C39313BA9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05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377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37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919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87006C-EA2D-4D45-8079-E946A1A96E2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6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2747964"/>
            <a:ext cx="103632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636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94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873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96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243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4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5568" y="6686550"/>
            <a:ext cx="2844800" cy="476250"/>
          </a:xfrm>
          <a:prstGeom prst="rect">
            <a:avLst/>
          </a:prstGeom>
        </p:spPr>
        <p:txBody>
          <a:bodyPr/>
          <a:lstStyle/>
          <a:p>
            <a:fld id="{7FC03EFF-10D7-435D-A18C-B918918159FC}" type="datetimeFigureOut">
              <a:rPr lang="en-US" smtClean="0">
                <a:solidFill>
                  <a:srgbClr val="000000"/>
                </a:solidFill>
              </a:rPr>
              <a:pPr/>
              <a:t>3/11/2022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0800" y="6629400"/>
            <a:ext cx="2844800" cy="476250"/>
          </a:xfrm>
          <a:prstGeom prst="rect">
            <a:avLst/>
          </a:prstGeom>
        </p:spPr>
        <p:txBody>
          <a:bodyPr/>
          <a:lstStyle/>
          <a:p>
            <a:fld id="{FD528772-7753-48A0-9044-6DADF0A7A5A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455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103632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79433"/>
            <a:ext cx="2438400" cy="365125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fld id="{5650012A-8377-406E-86D4-796FC03AE8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479433"/>
            <a:ext cx="731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53600" y="6479433"/>
            <a:ext cx="24384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93597B5-9F0D-4953-9D4F-9C99F40E306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2115" y="2442885"/>
            <a:ext cx="2928471" cy="219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6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r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5438"/>
            <a:ext cx="12192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6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9388"/>
            <a:ext cx="9753600" cy="675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1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1"/>
            <a:ext cx="53848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12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9389"/>
            <a:ext cx="9753600" cy="6759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5386917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95401"/>
            <a:ext cx="5389033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7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5424858"/>
            <a:ext cx="12192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 smtClean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94" y="2442883"/>
            <a:ext cx="2310613" cy="2196353"/>
          </a:xfrm>
          <a:prstGeom prst="rect">
            <a:avLst/>
          </a:prstGeom>
        </p:spPr>
      </p:pic>
      <p:sp>
        <p:nvSpPr>
          <p:cNvPr id="11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41829" y="4639236"/>
            <a:ext cx="10508343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 smtClean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12192000" cy="686850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 smtClean="0"/>
              <a:t>Operation or Problem Name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12192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 smtClean="0"/>
              <a:t>Purpose of the Brief: Information / Decision</a:t>
            </a:r>
            <a:endParaRPr lang="en-US" dirty="0"/>
          </a:p>
        </p:txBody>
      </p:sp>
      <p:sp>
        <p:nvSpPr>
          <p:cNvPr id="15" name="TextBox 18"/>
          <p:cNvSpPr txBox="1">
            <a:spLocks noChangeArrowheads="1"/>
          </p:cNvSpPr>
          <p:nvPr userDrawn="1"/>
        </p:nvSpPr>
        <p:spPr bwMode="auto">
          <a:xfrm>
            <a:off x="2198938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 smtClean="0">
                <a:solidFill>
                  <a:schemeClr val="tx1"/>
                </a:solidFill>
              </a:rPr>
              <a:t> DSN </a:t>
            </a:r>
            <a:r>
              <a:rPr lang="en-US" altLang="en-US" sz="1400" dirty="0" smtClean="0">
                <a:solidFill>
                  <a:schemeClr val="tx1"/>
                </a:solidFill>
              </a:rPr>
              <a:t>XXX-XXXX.</a:t>
            </a:r>
            <a:endParaRPr lang="en-US" altLang="en-US" sz="1400" dirty="0" smtClean="0">
              <a:solidFill>
                <a:prstClr val="black"/>
              </a:solidFill>
            </a:endParaRPr>
          </a:p>
        </p:txBody>
      </p:sp>
      <p:sp>
        <p:nvSpPr>
          <p:cNvPr id="14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926080" y="1800453"/>
            <a:ext cx="633984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 smtClean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00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26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slideLayout" Target="../slideLayouts/slideLayout4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slideLayout" Target="../slideLayouts/slideLayout41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slideLayout" Target="../slideLayouts/slideLayout40.xml"/><Relationship Id="rId28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31" Type="http://schemas.openxmlformats.org/officeDocument/2006/relationships/image" Target="../media/image2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44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840899" y="874265"/>
            <a:ext cx="8511288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675438"/>
            <a:ext cx="12192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179388"/>
            <a:ext cx="97536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95400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8" y="228603"/>
            <a:ext cx="84408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61" y="242679"/>
            <a:ext cx="102652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840899" y="1024342"/>
            <a:ext cx="8511288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379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8" r:id="rId5"/>
    <p:sldLayoutId id="2147483685" r:id="rId6"/>
    <p:sldLayoutId id="2147483676" r:id="rId7"/>
    <p:sldLayoutId id="2147483677" r:id="rId8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675438"/>
            <a:ext cx="12192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179389"/>
            <a:ext cx="97536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95400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1"/>
            <a:ext cx="12192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8" y="228603"/>
            <a:ext cx="84408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61" y="242679"/>
            <a:ext cx="102652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205028" y="6566264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4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338423" y="6566264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POC: 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840899" y="874265"/>
            <a:ext cx="8511288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1840899" y="1024342"/>
            <a:ext cx="8511288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162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5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840899" y="874268"/>
            <a:ext cx="8511288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"/>
            <a:ext cx="12192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675438"/>
            <a:ext cx="12192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219200" y="179388"/>
            <a:ext cx="97536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95400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5"/>
            <a:ext cx="12192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8" y="228603"/>
            <a:ext cx="84408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61" y="242679"/>
            <a:ext cx="102652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205029" y="6566268"/>
            <a:ext cx="986971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8"/>
            <a:ext cx="24384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338424" y="6566268"/>
            <a:ext cx="3866605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40899" y="1024346"/>
            <a:ext cx="8511288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9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  <p:sldLayoutId id="2147483723" r:id="rId26"/>
    <p:sldLayoutId id="2147483724" r:id="rId27"/>
    <p:sldLayoutId id="2147483725" r:id="rId2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fif"/><Relationship Id="rId3" Type="http://schemas.openxmlformats.org/officeDocument/2006/relationships/image" Target="../media/image7.png"/><Relationship Id="rId21" Type="http://schemas.openxmlformats.org/officeDocument/2006/relationships/image" Target="../media/image25.jpeg"/><Relationship Id="rId7" Type="http://schemas.openxmlformats.org/officeDocument/2006/relationships/image" Target="../media/image11.jfif"/><Relationship Id="rId12" Type="http://schemas.openxmlformats.org/officeDocument/2006/relationships/image" Target="../media/image16.jpeg"/><Relationship Id="rId17" Type="http://schemas.openxmlformats.org/officeDocument/2006/relationships/image" Target="../media/image21.jfif"/><Relationship Id="rId2" Type="http://schemas.openxmlformats.org/officeDocument/2006/relationships/image" Target="../media/image6.png"/><Relationship Id="rId16" Type="http://schemas.openxmlformats.org/officeDocument/2006/relationships/image" Target="../media/image20.jfif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fif"/><Relationship Id="rId15" Type="http://schemas.openxmlformats.org/officeDocument/2006/relationships/image" Target="../media/image19.jpeg"/><Relationship Id="rId23" Type="http://schemas.openxmlformats.org/officeDocument/2006/relationships/image" Target="../media/image27.jpe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Vertical Scroll 253"/>
          <p:cNvSpPr/>
          <p:nvPr/>
        </p:nvSpPr>
        <p:spPr>
          <a:xfrm>
            <a:off x="504544" y="4960750"/>
            <a:ext cx="2267124" cy="1768467"/>
          </a:xfrm>
          <a:prstGeom prst="verticalScroll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u="sng" dirty="0" smtClean="0">
                <a:solidFill>
                  <a:schemeClr val="tx1"/>
                </a:solidFill>
              </a:rPr>
              <a:t>Post-Korea, </a:t>
            </a:r>
          </a:p>
          <a:p>
            <a:r>
              <a:rPr lang="en-US" sz="1200" u="sng" dirty="0" smtClean="0">
                <a:solidFill>
                  <a:schemeClr val="tx1"/>
                </a:solidFill>
              </a:rPr>
              <a:t>Field Artillery Leaders: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KD Complete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Broadened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Joint Qualified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Familiar with Combined Ops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0" y="174370"/>
            <a:ext cx="107709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Field Artillery Talent Management: The Five Families of Korea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358" name="Picture 3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03" y="750467"/>
            <a:ext cx="1109877" cy="1455812"/>
          </a:xfrm>
          <a:prstGeom prst="rect">
            <a:avLst/>
          </a:prstGeom>
        </p:spPr>
      </p:pic>
      <p:pic>
        <p:nvPicPr>
          <p:cNvPr id="359" name="Picture 35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64079" y="3574433"/>
            <a:ext cx="1077423" cy="75649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096" y="3440319"/>
            <a:ext cx="983435" cy="875497"/>
          </a:xfrm>
          <a:prstGeom prst="rect">
            <a:avLst/>
          </a:prstGeom>
        </p:spPr>
      </p:pic>
      <p:pic>
        <p:nvPicPr>
          <p:cNvPr id="357" name="Picture 35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112" y="963185"/>
            <a:ext cx="1158950" cy="10758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684" y="1518382"/>
            <a:ext cx="751888" cy="751888"/>
          </a:xfrm>
          <a:prstGeom prst="rect">
            <a:avLst/>
          </a:prstGeom>
        </p:spPr>
      </p:pic>
      <p:pic>
        <p:nvPicPr>
          <p:cNvPr id="356" name="Picture 35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175" y="3439379"/>
            <a:ext cx="902482" cy="837810"/>
          </a:xfrm>
          <a:prstGeom prst="rect">
            <a:avLst/>
          </a:prstGeom>
        </p:spPr>
      </p:pic>
      <p:sp>
        <p:nvSpPr>
          <p:cNvPr id="75" name="Chevron 74"/>
          <p:cNvSpPr/>
          <p:nvPr/>
        </p:nvSpPr>
        <p:spPr>
          <a:xfrm rot="9600000">
            <a:off x="10292063" y="6025277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050718" y="4327712"/>
            <a:ext cx="1734375" cy="1376031"/>
            <a:chOff x="-1680623" y="-2733139"/>
            <a:chExt cx="1734375" cy="1376031"/>
          </a:xfrm>
        </p:grpSpPr>
        <p:sp>
          <p:nvSpPr>
            <p:cNvPr id="15" name="Horizontal Scroll 14"/>
            <p:cNvSpPr/>
            <p:nvPr/>
          </p:nvSpPr>
          <p:spPr>
            <a:xfrm>
              <a:off x="-1680623" y="-2733139"/>
              <a:ext cx="1734375" cy="1376031"/>
            </a:xfrm>
            <a:prstGeom prst="horizontalScroll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6" name="Picture 85"/>
            <p:cNvPicPr>
              <a:picLocks noChangeAspect="1"/>
            </p:cNvPicPr>
            <p:nvPr/>
          </p:nvPicPr>
          <p:blipFill rotWithShape="1"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-1414679" y="-2473265"/>
              <a:ext cx="253695" cy="274320"/>
            </a:xfrm>
            <a:prstGeom prst="rect">
              <a:avLst/>
            </a:prstGeom>
          </p:spPr>
        </p:pic>
        <p:sp>
          <p:nvSpPr>
            <p:cNvPr id="87" name="Rectangle 86"/>
            <p:cNvSpPr/>
            <p:nvPr/>
          </p:nvSpPr>
          <p:spPr>
            <a:xfrm>
              <a:off x="-1103505" y="-2397661"/>
              <a:ext cx="743793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2 x Broadening</a:t>
              </a:r>
              <a:endParaRPr lang="en-US" sz="800" b="1" dirty="0"/>
            </a:p>
          </p:txBody>
        </p:sp>
        <p:pic>
          <p:nvPicPr>
            <p:cNvPr id="88" name="Picture 87"/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-1414679" y="-2175705"/>
              <a:ext cx="228160" cy="274320"/>
            </a:xfrm>
            <a:prstGeom prst="rect">
              <a:avLst/>
            </a:prstGeom>
          </p:spPr>
        </p:pic>
        <p:sp>
          <p:nvSpPr>
            <p:cNvPr id="89" name="Rectangle 88"/>
            <p:cNvSpPr/>
            <p:nvPr/>
          </p:nvSpPr>
          <p:spPr>
            <a:xfrm>
              <a:off x="-1103505" y="-2100101"/>
              <a:ext cx="743793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2 x </a:t>
              </a:r>
              <a:r>
                <a:rPr lang="en-US" sz="800" b="1" dirty="0"/>
                <a:t>Broadening</a:t>
              </a:r>
            </a:p>
          </p:txBody>
        </p: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14679" y="-1878145"/>
              <a:ext cx="251799" cy="274320"/>
            </a:xfrm>
            <a:prstGeom prst="rect">
              <a:avLst/>
            </a:prstGeom>
          </p:spPr>
        </p:pic>
        <p:sp>
          <p:nvSpPr>
            <p:cNvPr id="91" name="Rectangle 90"/>
            <p:cNvSpPr/>
            <p:nvPr/>
          </p:nvSpPr>
          <p:spPr>
            <a:xfrm>
              <a:off x="-1103505" y="-1802541"/>
              <a:ext cx="743793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/>
                <a:t>7</a:t>
              </a:r>
              <a:r>
                <a:rPr lang="en-US" sz="800" b="1" dirty="0" smtClean="0"/>
                <a:t> x </a:t>
              </a:r>
              <a:r>
                <a:rPr lang="en-US" sz="800" b="1" dirty="0"/>
                <a:t>Broadening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482639" y="4327712"/>
            <a:ext cx="1992472" cy="1376031"/>
            <a:chOff x="435765" y="-2733139"/>
            <a:chExt cx="1992472" cy="1376031"/>
          </a:xfrm>
        </p:grpSpPr>
        <p:sp>
          <p:nvSpPr>
            <p:cNvPr id="97" name="Horizontal Scroll 96"/>
            <p:cNvSpPr/>
            <p:nvPr/>
          </p:nvSpPr>
          <p:spPr>
            <a:xfrm>
              <a:off x="435765" y="-2733139"/>
              <a:ext cx="1992472" cy="1376031"/>
            </a:xfrm>
            <a:prstGeom prst="horizontalScroll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8" name="Picture 97"/>
            <p:cNvPicPr>
              <a:picLocks noChangeAspect="1"/>
            </p:cNvPicPr>
            <p:nvPr/>
          </p:nvPicPr>
          <p:blipFill rotWithShape="1"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701708" y="-2473265"/>
              <a:ext cx="253695" cy="274320"/>
            </a:xfrm>
            <a:prstGeom prst="rect">
              <a:avLst/>
            </a:prstGeom>
          </p:spPr>
        </p:pic>
        <p:sp>
          <p:nvSpPr>
            <p:cNvPr id="99" name="Rectangle 98"/>
            <p:cNvSpPr/>
            <p:nvPr/>
          </p:nvSpPr>
          <p:spPr>
            <a:xfrm>
              <a:off x="1012882" y="-2459216"/>
              <a:ext cx="772647" cy="24622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/>
                <a:t>5 x </a:t>
              </a:r>
              <a:r>
                <a:rPr lang="en-US" sz="800" b="1" dirty="0" smtClean="0"/>
                <a:t>Broadening </a:t>
              </a:r>
            </a:p>
            <a:p>
              <a:r>
                <a:rPr lang="en-US" sz="800" b="1" dirty="0"/>
                <a:t> </a:t>
              </a:r>
              <a:r>
                <a:rPr lang="en-US" sz="800" b="1" dirty="0" smtClean="0"/>
                <a:t>    (</a:t>
              </a:r>
              <a:r>
                <a:rPr lang="en-US" sz="800" b="1" dirty="0"/>
                <a:t>1x 3BCD)</a:t>
              </a:r>
            </a:p>
          </p:txBody>
        </p:sp>
        <p:pic>
          <p:nvPicPr>
            <p:cNvPr id="100" name="Picture 99"/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701708" y="-2175705"/>
              <a:ext cx="228160" cy="274320"/>
            </a:xfrm>
            <a:prstGeom prst="rect">
              <a:avLst/>
            </a:prstGeom>
          </p:spPr>
        </p:pic>
        <p:sp>
          <p:nvSpPr>
            <p:cNvPr id="101" name="Rectangle 100"/>
            <p:cNvSpPr/>
            <p:nvPr/>
          </p:nvSpPr>
          <p:spPr>
            <a:xfrm>
              <a:off x="1012882" y="-2133948"/>
              <a:ext cx="1282402" cy="24622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4 </a:t>
              </a:r>
              <a:r>
                <a:rPr lang="en-US" sz="800" b="1" dirty="0"/>
                <a:t>x </a:t>
              </a:r>
              <a:r>
                <a:rPr lang="en-US" sz="800" b="1" dirty="0" smtClean="0"/>
                <a:t>Broadening</a:t>
              </a:r>
            </a:p>
            <a:p>
              <a:r>
                <a:rPr lang="en-US" sz="800" b="1" dirty="0"/>
                <a:t> </a:t>
              </a:r>
              <a:r>
                <a:rPr lang="en-US" sz="800" b="1" dirty="0" smtClean="0"/>
                <a:t>   </a:t>
              </a:r>
              <a:r>
                <a:rPr lang="en-US" sz="800" b="1" dirty="0"/>
                <a:t> </a:t>
              </a:r>
              <a:r>
                <a:rPr lang="en-US" sz="800" b="1" dirty="0" smtClean="0"/>
                <a:t>(2 x 8A </a:t>
              </a:r>
              <a:r>
                <a:rPr lang="en-US" sz="800" b="1" dirty="0"/>
                <a:t>Staff</a:t>
              </a:r>
              <a:r>
                <a:rPr lang="en-US" sz="800" b="1" dirty="0" smtClean="0"/>
                <a:t>, 2 x 3BCD</a:t>
              </a:r>
              <a:r>
                <a:rPr lang="en-US" sz="800" b="1" dirty="0"/>
                <a:t>)</a:t>
              </a:r>
            </a:p>
          </p:txBody>
        </p:sp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708" y="-1878145"/>
              <a:ext cx="251799" cy="274320"/>
            </a:xfrm>
            <a:prstGeom prst="rect">
              <a:avLst/>
            </a:prstGeom>
          </p:spPr>
        </p:pic>
        <p:sp>
          <p:nvSpPr>
            <p:cNvPr id="103" name="Rectangle 102"/>
            <p:cNvSpPr/>
            <p:nvPr/>
          </p:nvSpPr>
          <p:spPr>
            <a:xfrm>
              <a:off x="1012882" y="-1854860"/>
              <a:ext cx="1282402" cy="24622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5 </a:t>
              </a:r>
              <a:r>
                <a:rPr lang="en-US" sz="800" b="1" dirty="0"/>
                <a:t>x </a:t>
              </a:r>
              <a:r>
                <a:rPr lang="en-US" sz="800" b="1" dirty="0" smtClean="0"/>
                <a:t>Broadening</a:t>
              </a:r>
            </a:p>
            <a:p>
              <a:r>
                <a:rPr lang="en-US" sz="800" b="1" dirty="0"/>
                <a:t> </a:t>
              </a:r>
              <a:r>
                <a:rPr lang="en-US" sz="800" b="1" dirty="0" smtClean="0"/>
                <a:t>    (3 x 8A </a:t>
              </a:r>
              <a:r>
                <a:rPr lang="en-US" sz="800" b="1" dirty="0"/>
                <a:t>Staff, </a:t>
              </a:r>
              <a:r>
                <a:rPr lang="en-US" sz="800" b="1" dirty="0" smtClean="0"/>
                <a:t>2 x 3BCD)</a:t>
              </a:r>
              <a:endParaRPr lang="en-US" sz="800" b="1" dirty="0"/>
            </a:p>
          </p:txBody>
        </p:sp>
      </p:grpSp>
      <p:sp>
        <p:nvSpPr>
          <p:cNvPr id="170" name="Pentagon 169"/>
          <p:cNvSpPr/>
          <p:nvPr/>
        </p:nvSpPr>
        <p:spPr>
          <a:xfrm>
            <a:off x="5092229" y="1101205"/>
            <a:ext cx="409535" cy="594360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Notched Right Arrow 223"/>
          <p:cNvSpPr/>
          <p:nvPr/>
        </p:nvSpPr>
        <p:spPr>
          <a:xfrm rot="16200000">
            <a:off x="8873804" y="5335174"/>
            <a:ext cx="390167" cy="932061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772" y="3868690"/>
            <a:ext cx="473366" cy="473366"/>
          </a:xfrm>
          <a:prstGeom prst="rect">
            <a:avLst/>
          </a:prstGeom>
        </p:spPr>
      </p:pic>
      <p:sp>
        <p:nvSpPr>
          <p:cNvPr id="225" name="Up Ribbon 224"/>
          <p:cNvSpPr/>
          <p:nvPr/>
        </p:nvSpPr>
        <p:spPr>
          <a:xfrm>
            <a:off x="3736160" y="2322934"/>
            <a:ext cx="4979199" cy="967701"/>
          </a:xfrm>
          <a:prstGeom prst="ribbon2">
            <a:avLst>
              <a:gd name="adj1" fmla="val 21362"/>
              <a:gd name="adj2" fmla="val 7397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u="sng" dirty="0">
                <a:solidFill>
                  <a:srgbClr val="FF0000"/>
                </a:solidFill>
              </a:rPr>
              <a:t>Korea Field Artillery </a:t>
            </a:r>
            <a:r>
              <a:rPr lang="en-US" sz="1200" b="1" i="1" u="sng" dirty="0" smtClean="0">
                <a:solidFill>
                  <a:srgbClr val="FF0000"/>
                </a:solidFill>
              </a:rPr>
              <a:t>Authorizations</a:t>
            </a:r>
            <a:endParaRPr lang="en-US" sz="1200" i="1" dirty="0" smtClean="0"/>
          </a:p>
          <a:p>
            <a:pPr>
              <a:tabLst>
                <a:tab pos="576263" algn="l"/>
                <a:tab pos="2176463" algn="l"/>
              </a:tabLst>
            </a:pPr>
            <a:r>
              <a:rPr lang="en-US" sz="1200" i="1" dirty="0" smtClean="0">
                <a:solidFill>
                  <a:schemeClr val="tx1"/>
                </a:solidFill>
              </a:rPr>
              <a:t>	11 x FA LTC 	</a:t>
            </a:r>
            <a:r>
              <a:rPr lang="en-US" sz="1200" i="1" dirty="0">
                <a:solidFill>
                  <a:schemeClr val="tx1"/>
                </a:solidFill>
              </a:rPr>
              <a:t>7</a:t>
            </a:r>
            <a:r>
              <a:rPr lang="en-US" sz="1200" i="1" dirty="0" smtClean="0">
                <a:solidFill>
                  <a:schemeClr val="tx1"/>
                </a:solidFill>
              </a:rPr>
              <a:t> x FA SGM</a:t>
            </a:r>
          </a:p>
          <a:p>
            <a:pPr>
              <a:tabLst>
                <a:tab pos="576263" algn="l"/>
                <a:tab pos="2176463" algn="l"/>
              </a:tabLst>
            </a:pPr>
            <a:r>
              <a:rPr lang="en-US" sz="1200" i="1" dirty="0" smtClean="0">
                <a:solidFill>
                  <a:schemeClr val="tx1"/>
                </a:solidFill>
              </a:rPr>
              <a:t>	19 x FA MAJ 	9 x FA MSG/1SG</a:t>
            </a:r>
          </a:p>
          <a:p>
            <a:pPr>
              <a:tabLst>
                <a:tab pos="576263" algn="l"/>
                <a:tab pos="2176463" algn="l"/>
              </a:tabLst>
            </a:pPr>
            <a:r>
              <a:rPr lang="en-US" sz="1200" i="1" dirty="0" smtClean="0">
                <a:solidFill>
                  <a:schemeClr val="tx1"/>
                </a:solidFill>
              </a:rPr>
              <a:t>	40 </a:t>
            </a:r>
            <a:r>
              <a:rPr lang="en-US" sz="1200" i="1" dirty="0">
                <a:solidFill>
                  <a:schemeClr val="tx1"/>
                </a:solidFill>
              </a:rPr>
              <a:t>x FA </a:t>
            </a:r>
            <a:r>
              <a:rPr lang="en-US" sz="1200" i="1" dirty="0" smtClean="0">
                <a:solidFill>
                  <a:schemeClr val="tx1"/>
                </a:solidFill>
              </a:rPr>
              <a:t>CPT 	28 x FA </a:t>
            </a:r>
            <a:r>
              <a:rPr lang="en-US" sz="1200" i="1" dirty="0" err="1" smtClean="0">
                <a:solidFill>
                  <a:schemeClr val="tx1"/>
                </a:solidFill>
              </a:rPr>
              <a:t>CWO</a:t>
            </a:r>
            <a:endParaRPr lang="en-US" sz="1200" i="1" dirty="0">
              <a:solidFill>
                <a:schemeClr val="tx1"/>
              </a:solidFill>
            </a:endParaRPr>
          </a:p>
        </p:txBody>
      </p:sp>
      <p:sp>
        <p:nvSpPr>
          <p:cNvPr id="175" name="Chevron 174"/>
          <p:cNvSpPr/>
          <p:nvPr/>
        </p:nvSpPr>
        <p:spPr>
          <a:xfrm rot="8400000">
            <a:off x="10625789" y="591131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6" name="Chevron 175"/>
          <p:cNvSpPr/>
          <p:nvPr/>
        </p:nvSpPr>
        <p:spPr>
          <a:xfrm rot="6600000">
            <a:off x="10914106" y="5681630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7" name="Chevron 176"/>
          <p:cNvSpPr/>
          <p:nvPr/>
        </p:nvSpPr>
        <p:spPr>
          <a:xfrm rot="10800000">
            <a:off x="9514894" y="6044484"/>
            <a:ext cx="778707" cy="593201"/>
          </a:xfrm>
          <a:prstGeom prst="chevron">
            <a:avLst>
              <a:gd name="adj" fmla="val 3180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8" name="Notched Right Arrow 177"/>
          <p:cNvSpPr/>
          <p:nvPr/>
        </p:nvSpPr>
        <p:spPr>
          <a:xfrm rot="16200000">
            <a:off x="6260748" y="5335174"/>
            <a:ext cx="390167" cy="932061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Notched Right Arrow 178"/>
          <p:cNvSpPr/>
          <p:nvPr/>
        </p:nvSpPr>
        <p:spPr>
          <a:xfrm rot="16200000">
            <a:off x="3728267" y="5335174"/>
            <a:ext cx="390167" cy="932061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Chevron 179"/>
          <p:cNvSpPr/>
          <p:nvPr/>
        </p:nvSpPr>
        <p:spPr>
          <a:xfrm rot="10800000">
            <a:off x="6814393" y="6044484"/>
            <a:ext cx="1820959" cy="593201"/>
          </a:xfrm>
          <a:prstGeom prst="chevron">
            <a:avLst>
              <a:gd name="adj" fmla="val 3180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26" name="Picture 2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913" y="979297"/>
            <a:ext cx="1371600" cy="9155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3" name="Chevron 182"/>
          <p:cNvSpPr/>
          <p:nvPr/>
        </p:nvSpPr>
        <p:spPr>
          <a:xfrm rot="10800000">
            <a:off x="8577397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4" name="Chevron 183"/>
          <p:cNvSpPr/>
          <p:nvPr/>
        </p:nvSpPr>
        <p:spPr>
          <a:xfrm rot="10800000">
            <a:off x="8887114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5" name="Chevron 184"/>
          <p:cNvSpPr/>
          <p:nvPr/>
        </p:nvSpPr>
        <p:spPr>
          <a:xfrm rot="10800000">
            <a:off x="9196831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6" name="Chevron 185"/>
          <p:cNvSpPr/>
          <p:nvPr/>
        </p:nvSpPr>
        <p:spPr>
          <a:xfrm rot="10800000">
            <a:off x="4250256" y="6044485"/>
            <a:ext cx="1692943" cy="593201"/>
          </a:xfrm>
          <a:prstGeom prst="chevron">
            <a:avLst>
              <a:gd name="adj" fmla="val 3180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Chevron 186"/>
          <p:cNvSpPr/>
          <p:nvPr/>
        </p:nvSpPr>
        <p:spPr>
          <a:xfrm rot="10800000">
            <a:off x="5885243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8" name="Chevron 187"/>
          <p:cNvSpPr/>
          <p:nvPr/>
        </p:nvSpPr>
        <p:spPr>
          <a:xfrm rot="10800000">
            <a:off x="6194960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9" name="Chevron 188"/>
          <p:cNvSpPr/>
          <p:nvPr/>
        </p:nvSpPr>
        <p:spPr>
          <a:xfrm rot="10800000">
            <a:off x="6504677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0" name="Chevron 189"/>
          <p:cNvSpPr/>
          <p:nvPr/>
        </p:nvSpPr>
        <p:spPr>
          <a:xfrm rot="10800000">
            <a:off x="2704144" y="6044486"/>
            <a:ext cx="674917" cy="593201"/>
          </a:xfrm>
          <a:prstGeom prst="chevron">
            <a:avLst>
              <a:gd name="adj" fmla="val 3180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Chevron 190"/>
          <p:cNvSpPr/>
          <p:nvPr/>
        </p:nvSpPr>
        <p:spPr>
          <a:xfrm rot="10800000">
            <a:off x="3321105" y="6044486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2" name="Chevron 191"/>
          <p:cNvSpPr/>
          <p:nvPr/>
        </p:nvSpPr>
        <p:spPr>
          <a:xfrm rot="10800000">
            <a:off x="3630822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3" name="Chevron 192"/>
          <p:cNvSpPr/>
          <p:nvPr/>
        </p:nvSpPr>
        <p:spPr>
          <a:xfrm rot="10800000">
            <a:off x="3940539" y="6044485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4" name="Chevron 193"/>
          <p:cNvSpPr/>
          <p:nvPr/>
        </p:nvSpPr>
        <p:spPr>
          <a:xfrm rot="5400000">
            <a:off x="10485762" y="4758899"/>
            <a:ext cx="1455574" cy="593201"/>
          </a:xfrm>
          <a:prstGeom prst="chevron">
            <a:avLst>
              <a:gd name="adj" fmla="val 3180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7" name="Chevron 246"/>
          <p:cNvSpPr/>
          <p:nvPr/>
        </p:nvSpPr>
        <p:spPr>
          <a:xfrm>
            <a:off x="10259347" y="1147687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9" name="Chevron 248"/>
          <p:cNvSpPr/>
          <p:nvPr/>
        </p:nvSpPr>
        <p:spPr>
          <a:xfrm rot="5400000">
            <a:off x="11029713" y="3914291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0" name="Chevron 249"/>
          <p:cNvSpPr/>
          <p:nvPr/>
        </p:nvSpPr>
        <p:spPr>
          <a:xfrm rot="5400000">
            <a:off x="11029713" y="3613634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1" name="Chevron 250"/>
          <p:cNvSpPr/>
          <p:nvPr/>
        </p:nvSpPr>
        <p:spPr>
          <a:xfrm rot="5400000">
            <a:off x="11029713" y="3312977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805674" y="750595"/>
            <a:ext cx="2849479" cy="1471478"/>
            <a:chOff x="6872349" y="750595"/>
            <a:chExt cx="2849479" cy="1471478"/>
          </a:xfrm>
        </p:grpSpPr>
        <p:grpSp>
          <p:nvGrpSpPr>
            <p:cNvPr id="27" name="Group 26"/>
            <p:cNvGrpSpPr/>
            <p:nvPr/>
          </p:nvGrpSpPr>
          <p:grpSpPr>
            <a:xfrm>
              <a:off x="6872349" y="750595"/>
              <a:ext cx="2849479" cy="1471478"/>
              <a:chOff x="8150624" y="-2857239"/>
              <a:chExt cx="1800097" cy="1376031"/>
            </a:xfrm>
          </p:grpSpPr>
          <p:sp>
            <p:nvSpPr>
              <p:cNvPr id="154" name="Horizontal Scroll 153"/>
              <p:cNvSpPr/>
              <p:nvPr/>
            </p:nvSpPr>
            <p:spPr>
              <a:xfrm>
                <a:off x="8150624" y="-2857239"/>
                <a:ext cx="1800097" cy="1376031"/>
              </a:xfrm>
              <a:prstGeom prst="horizontalScroll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55" name="Picture 154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954" t="7665" r="10691" b="8266"/>
              <a:stretch/>
            </p:blipFill>
            <p:spPr>
              <a:xfrm>
                <a:off x="8283178" y="-2581666"/>
                <a:ext cx="212836" cy="274320"/>
              </a:xfrm>
              <a:prstGeom prst="rect">
                <a:avLst/>
              </a:prstGeom>
            </p:spPr>
          </p:pic>
          <p:sp>
            <p:nvSpPr>
              <p:cNvPr id="156" name="Rectangle 155"/>
              <p:cNvSpPr/>
              <p:nvPr/>
            </p:nvSpPr>
            <p:spPr>
              <a:xfrm>
                <a:off x="8518668" y="-2569102"/>
                <a:ext cx="798724" cy="230250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1 x Fire Support Officer</a:t>
                </a:r>
              </a:p>
              <a:p>
                <a:r>
                  <a:rPr lang="en-US" sz="800" b="1" dirty="0" smtClean="0"/>
                  <a:t>1 x Element Chief</a:t>
                </a:r>
                <a:endParaRPr lang="en-US" sz="800" b="1" dirty="0"/>
              </a:p>
            </p:txBody>
          </p:sp>
          <p:pic>
            <p:nvPicPr>
              <p:cNvPr id="157" name="Picture 156"/>
              <p:cNvPicPr>
                <a:picLocks noChangeAspect="1"/>
              </p:cNvPicPr>
              <p:nvPr/>
            </p:nvPicPr>
            <p:blipFill rotWithShape="1"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58" r="11026"/>
              <a:stretch/>
            </p:blipFill>
            <p:spPr>
              <a:xfrm>
                <a:off x="8291578" y="-2289860"/>
                <a:ext cx="204436" cy="274320"/>
              </a:xfrm>
              <a:prstGeom prst="rect">
                <a:avLst/>
              </a:prstGeom>
            </p:spPr>
          </p:pic>
          <p:sp>
            <p:nvSpPr>
              <p:cNvPr id="158" name="Rectangle 157"/>
              <p:cNvSpPr/>
              <p:nvPr/>
            </p:nvSpPr>
            <p:spPr>
              <a:xfrm>
                <a:off x="8536710" y="-2299379"/>
                <a:ext cx="981089" cy="230250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4 x </a:t>
                </a:r>
                <a:r>
                  <a:rPr lang="en-US" sz="800" b="1" dirty="0"/>
                  <a:t>Division </a:t>
                </a:r>
                <a:r>
                  <a:rPr lang="en-US" sz="800" b="1" dirty="0" smtClean="0"/>
                  <a:t>Staff</a:t>
                </a:r>
                <a:endParaRPr lang="en-US" sz="800" b="1" dirty="0"/>
              </a:p>
              <a:p>
                <a:r>
                  <a:rPr lang="en-US" sz="800" b="1" dirty="0" smtClean="0"/>
                  <a:t>1 </a:t>
                </a:r>
                <a:r>
                  <a:rPr lang="en-US" sz="800" b="1" dirty="0"/>
                  <a:t>x </a:t>
                </a:r>
                <a:r>
                  <a:rPr lang="en-US" sz="800" b="1" dirty="0" err="1"/>
                  <a:t>KD</a:t>
                </a:r>
                <a:r>
                  <a:rPr lang="en-US" sz="800" b="1" dirty="0"/>
                  <a:t> </a:t>
                </a:r>
                <a:r>
                  <a:rPr lang="en-US" sz="800" b="1" dirty="0" smtClean="0"/>
                  <a:t>(</a:t>
                </a:r>
                <a:r>
                  <a:rPr lang="en-US" sz="800" b="1" dirty="0"/>
                  <a:t>2CAB)</a:t>
                </a:r>
              </a:p>
            </p:txBody>
          </p:sp>
          <p:pic>
            <p:nvPicPr>
              <p:cNvPr id="159" name="Picture 158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99742" y="-1984782"/>
                <a:ext cx="176559" cy="274320"/>
              </a:xfrm>
              <a:prstGeom prst="rect">
                <a:avLst/>
              </a:prstGeom>
            </p:spPr>
          </p:pic>
          <p:sp>
            <p:nvSpPr>
              <p:cNvPr id="160" name="Rectangle 159"/>
              <p:cNvSpPr/>
              <p:nvPr/>
            </p:nvSpPr>
            <p:spPr>
              <a:xfrm>
                <a:off x="8547215" y="-1924942"/>
                <a:ext cx="581269" cy="115125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5 </a:t>
                </a:r>
                <a:r>
                  <a:rPr lang="en-US" sz="800" b="1" dirty="0"/>
                  <a:t>x Staff </a:t>
                </a:r>
                <a:r>
                  <a:rPr lang="en-US" sz="800" b="1" dirty="0" smtClean="0"/>
                  <a:t>3x </a:t>
                </a:r>
                <a:r>
                  <a:rPr lang="en-US" sz="800" b="1" dirty="0"/>
                  <a:t>2CAB)</a:t>
                </a:r>
              </a:p>
            </p:txBody>
          </p:sp>
        </p:grpSp>
        <p:pic>
          <p:nvPicPr>
            <p:cNvPr id="94" name="Picture 93"/>
            <p:cNvPicPr>
              <a:picLocks noChangeAspect="1"/>
            </p:cNvPicPr>
            <p:nvPr/>
          </p:nvPicPr>
          <p:blipFill rotWithShape="1">
            <a:blip r:embed="rId13" cstate="print">
              <a:clrChange>
                <a:clrFrom>
                  <a:srgbClr val="FEFFFF"/>
                </a:clrFrom>
                <a:clrTo>
                  <a:srgbClr val="FE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20087" y="1118243"/>
              <a:ext cx="199240" cy="352215"/>
            </a:xfrm>
            <a:prstGeom prst="rect">
              <a:avLst/>
            </a:prstGeom>
          </p:spPr>
        </p:pic>
        <p:sp>
          <p:nvSpPr>
            <p:cNvPr id="110" name="Rectangle 109"/>
            <p:cNvSpPr/>
            <p:nvPr/>
          </p:nvSpPr>
          <p:spPr>
            <a:xfrm>
              <a:off x="8863162" y="1271525"/>
              <a:ext cx="636393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1 x </a:t>
              </a:r>
              <a:r>
                <a:rPr lang="en-US" sz="800" b="1" dirty="0" err="1" smtClean="0"/>
                <a:t>FSE</a:t>
              </a:r>
              <a:r>
                <a:rPr lang="en-US" sz="800" b="1" dirty="0" smtClean="0"/>
                <a:t> SGM</a:t>
              </a:r>
              <a:endParaRPr lang="en-US" sz="800" b="1" dirty="0"/>
            </a:p>
          </p:txBody>
        </p:sp>
        <p:pic>
          <p:nvPicPr>
            <p:cNvPr id="113" name="Picture 112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8532343" y="1544289"/>
              <a:ext cx="366396" cy="230209"/>
            </a:xfrm>
            <a:prstGeom prst="rect">
              <a:avLst/>
            </a:prstGeom>
          </p:spPr>
        </p:pic>
        <p:sp>
          <p:nvSpPr>
            <p:cNvPr id="116" name="Rectangle 115"/>
            <p:cNvSpPr/>
            <p:nvPr/>
          </p:nvSpPr>
          <p:spPr>
            <a:xfrm>
              <a:off x="8955746" y="1477869"/>
              <a:ext cx="732573" cy="369332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8 x Targeting </a:t>
              </a:r>
            </a:p>
            <a:p>
              <a:r>
                <a:rPr lang="en-US" sz="800" b="1" dirty="0" smtClean="0"/>
                <a:t>&amp; Intel Officers</a:t>
              </a:r>
            </a:p>
            <a:p>
              <a:r>
                <a:rPr lang="en-US" sz="800" b="1" dirty="0" smtClean="0"/>
                <a:t>(1 x 2CAB)</a:t>
              </a:r>
              <a:endParaRPr lang="en-US" sz="800" b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227255" y="1933069"/>
            <a:ext cx="2918480" cy="1631837"/>
            <a:chOff x="9108383" y="1951357"/>
            <a:chExt cx="2918480" cy="1631837"/>
          </a:xfrm>
        </p:grpSpPr>
        <p:grpSp>
          <p:nvGrpSpPr>
            <p:cNvPr id="23" name="Group 22"/>
            <p:cNvGrpSpPr/>
            <p:nvPr/>
          </p:nvGrpSpPr>
          <p:grpSpPr>
            <a:xfrm>
              <a:off x="9108383" y="1951357"/>
              <a:ext cx="2861115" cy="1631837"/>
              <a:chOff x="5812936" y="-2922756"/>
              <a:chExt cx="1870172" cy="1376031"/>
            </a:xfrm>
          </p:grpSpPr>
          <p:sp>
            <p:nvSpPr>
              <p:cNvPr id="147" name="Horizontal Scroll 146"/>
              <p:cNvSpPr/>
              <p:nvPr/>
            </p:nvSpPr>
            <p:spPr>
              <a:xfrm>
                <a:off x="5812936" y="-2922756"/>
                <a:ext cx="1870172" cy="1376031"/>
              </a:xfrm>
              <a:prstGeom prst="horizontalScroll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8" name="Picture 147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954" t="7665" r="10691" b="8266"/>
              <a:stretch/>
            </p:blipFill>
            <p:spPr>
              <a:xfrm>
                <a:off x="5996815" y="-2662882"/>
                <a:ext cx="197025" cy="274320"/>
              </a:xfrm>
              <a:prstGeom prst="rect">
                <a:avLst/>
              </a:prstGeom>
            </p:spPr>
          </p:pic>
          <p:sp>
            <p:nvSpPr>
              <p:cNvPr id="149" name="Rectangle 148"/>
              <p:cNvSpPr/>
              <p:nvPr/>
            </p:nvSpPr>
            <p:spPr>
              <a:xfrm>
                <a:off x="6271737" y="-2565044"/>
                <a:ext cx="261951" cy="103812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1 x </a:t>
                </a:r>
                <a:r>
                  <a:rPr lang="en-US" sz="800" b="1" dirty="0" err="1" smtClean="0"/>
                  <a:t>DCO</a:t>
                </a:r>
                <a:endParaRPr lang="en-US" sz="800" b="1" dirty="0"/>
              </a:p>
            </p:txBody>
          </p:sp>
          <p:pic>
            <p:nvPicPr>
              <p:cNvPr id="150" name="Picture 149"/>
              <p:cNvPicPr>
                <a:picLocks noChangeAspect="1"/>
              </p:cNvPicPr>
              <p:nvPr/>
            </p:nvPicPr>
            <p:blipFill rotWithShape="1"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58" r="11026"/>
              <a:stretch/>
            </p:blipFill>
            <p:spPr>
              <a:xfrm>
                <a:off x="5998648" y="-2387582"/>
                <a:ext cx="212695" cy="274320"/>
              </a:xfrm>
              <a:prstGeom prst="rect">
                <a:avLst/>
              </a:prstGeom>
            </p:spPr>
          </p:pic>
          <p:sp>
            <p:nvSpPr>
              <p:cNvPr id="151" name="Rectangle 150"/>
              <p:cNvSpPr/>
              <p:nvPr/>
            </p:nvSpPr>
            <p:spPr>
              <a:xfrm>
                <a:off x="6262907" y="-2330428"/>
                <a:ext cx="853861" cy="207624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800" b="1" dirty="0"/>
                  <a:t>6 x </a:t>
                </a:r>
                <a:r>
                  <a:rPr lang="en-US" sz="800" b="1" dirty="0" err="1" smtClean="0"/>
                  <a:t>KD</a:t>
                </a:r>
                <a:endParaRPr lang="en-US" sz="800" b="1" dirty="0"/>
              </a:p>
              <a:p>
                <a:r>
                  <a:rPr lang="en-US" sz="800" b="1" dirty="0"/>
                  <a:t>2</a:t>
                </a:r>
                <a:r>
                  <a:rPr lang="en-US" sz="800" b="1" dirty="0" smtClean="0"/>
                  <a:t> x BDE Staff</a:t>
                </a:r>
                <a:endParaRPr lang="en-US" sz="800" b="1" dirty="0"/>
              </a:p>
            </p:txBody>
          </p:sp>
          <p:pic>
            <p:nvPicPr>
              <p:cNvPr id="152" name="Picture 151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14502" y="-2080658"/>
                <a:ext cx="196841" cy="274320"/>
              </a:xfrm>
              <a:prstGeom prst="rect">
                <a:avLst/>
              </a:prstGeom>
            </p:spPr>
          </p:pic>
          <p:sp>
            <p:nvSpPr>
              <p:cNvPr id="153" name="Rectangle 152"/>
              <p:cNvSpPr/>
              <p:nvPr/>
            </p:nvSpPr>
            <p:spPr>
              <a:xfrm>
                <a:off x="6275277" y="-2041837"/>
                <a:ext cx="1089746" cy="207624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9  </a:t>
                </a:r>
                <a:r>
                  <a:rPr lang="en-US" sz="800" b="1" dirty="0"/>
                  <a:t>x </a:t>
                </a:r>
                <a:r>
                  <a:rPr lang="en-US" sz="800" b="1" dirty="0" err="1" smtClean="0"/>
                  <a:t>KD</a:t>
                </a:r>
                <a:endParaRPr lang="en-US" sz="800" b="1" dirty="0"/>
              </a:p>
              <a:p>
                <a:r>
                  <a:rPr lang="en-US" sz="800" b="1" dirty="0"/>
                  <a:t>11 x </a:t>
                </a:r>
                <a:r>
                  <a:rPr lang="en-US" sz="800" b="1" dirty="0" err="1"/>
                  <a:t>BN</a:t>
                </a:r>
                <a:r>
                  <a:rPr lang="en-US" sz="800" b="1" dirty="0"/>
                  <a:t>/BDE </a:t>
                </a:r>
                <a:r>
                  <a:rPr lang="en-US" sz="800" b="1" dirty="0" smtClean="0"/>
                  <a:t>Staff</a:t>
                </a:r>
                <a:endParaRPr lang="en-US" sz="800" b="1" dirty="0"/>
              </a:p>
            </p:txBody>
          </p:sp>
        </p:grpSp>
        <p:pic>
          <p:nvPicPr>
            <p:cNvPr id="92" name="Picture 91"/>
            <p:cNvPicPr>
              <a:picLocks noChangeAspect="1"/>
            </p:cNvPicPr>
            <p:nvPr/>
          </p:nvPicPr>
          <p:blipFill rotWithShape="1">
            <a:blip r:embed="rId13" cstate="print">
              <a:clrChange>
                <a:clrFrom>
                  <a:srgbClr val="FEFFFF"/>
                </a:clrFrom>
                <a:clrTo>
                  <a:srgbClr val="FE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98484" y="2558825"/>
              <a:ext cx="199240" cy="352215"/>
            </a:xfrm>
            <a:prstGeom prst="rect">
              <a:avLst/>
            </a:prstGeom>
          </p:spPr>
        </p:pic>
        <p:sp>
          <p:nvSpPr>
            <p:cNvPr id="93" name="Rectangle 92"/>
            <p:cNvSpPr/>
            <p:nvPr/>
          </p:nvSpPr>
          <p:spPr>
            <a:xfrm>
              <a:off x="11152264" y="2702959"/>
              <a:ext cx="654025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3 x OPS SGM</a:t>
              </a:r>
              <a:endParaRPr lang="en-US" sz="800" b="1" dirty="0"/>
            </a:p>
          </p:txBody>
        </p:sp>
        <p:pic>
          <p:nvPicPr>
            <p:cNvPr id="112" name="Picture 111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10714906" y="2297920"/>
              <a:ext cx="366396" cy="230209"/>
            </a:xfrm>
            <a:prstGeom prst="rect">
              <a:avLst/>
            </a:prstGeom>
          </p:spPr>
        </p:pic>
        <p:sp>
          <p:nvSpPr>
            <p:cNvPr id="96" name="Rectangle 95"/>
            <p:cNvSpPr/>
            <p:nvPr/>
          </p:nvSpPr>
          <p:spPr>
            <a:xfrm>
              <a:off x="11152264" y="2290804"/>
              <a:ext cx="874599" cy="24622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r>
                <a:rPr lang="en-US" sz="800" b="1" dirty="0" smtClean="0"/>
                <a:t>3 x </a:t>
              </a:r>
              <a:r>
                <a:rPr lang="en-US" sz="800" b="1" dirty="0"/>
                <a:t>Targeting </a:t>
              </a:r>
            </a:p>
            <a:p>
              <a:r>
                <a:rPr lang="en-US" sz="800" b="1" dirty="0"/>
                <a:t>&amp; Intel </a:t>
              </a:r>
              <a:r>
                <a:rPr lang="en-US" sz="800" b="1" dirty="0" smtClean="0"/>
                <a:t>Officers</a:t>
              </a:r>
              <a:endParaRPr lang="en-US" sz="800" b="1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71" r="33830" b="-533"/>
            <a:stretch/>
          </p:blipFill>
          <p:spPr>
            <a:xfrm flipH="1">
              <a:off x="10796424" y="2916610"/>
              <a:ext cx="203361" cy="361654"/>
            </a:xfrm>
            <a:prstGeom prst="rect">
              <a:avLst/>
            </a:prstGeom>
          </p:spPr>
        </p:pic>
        <p:sp>
          <p:nvSpPr>
            <p:cNvPr id="104" name="Rectangle 103"/>
            <p:cNvSpPr/>
            <p:nvPr/>
          </p:nvSpPr>
          <p:spPr>
            <a:xfrm>
              <a:off x="11152264" y="3057595"/>
              <a:ext cx="392488" cy="123111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r>
                <a:rPr lang="en-US" sz="800" b="1" dirty="0" smtClean="0"/>
                <a:t>9 x 1SG</a:t>
              </a:r>
              <a:endParaRPr lang="en-US" sz="8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3452" y="2424364"/>
            <a:ext cx="2282837" cy="2234692"/>
            <a:chOff x="71053" y="981567"/>
            <a:chExt cx="2869441" cy="2675325"/>
          </a:xfrm>
        </p:grpSpPr>
        <p:sp>
          <p:nvSpPr>
            <p:cNvPr id="253" name="Folded Corner 252"/>
            <p:cNvSpPr/>
            <p:nvPr/>
          </p:nvSpPr>
          <p:spPr>
            <a:xfrm>
              <a:off x="132884" y="1028410"/>
              <a:ext cx="2807610" cy="2628482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9" name="Picture 268"/>
            <p:cNvPicPr>
              <a:picLocks noChangeAspect="1"/>
            </p:cNvPicPr>
            <p:nvPr/>
          </p:nvPicPr>
          <p:blipFill rotWithShape="1"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277315" y="1560509"/>
              <a:ext cx="666759" cy="732594"/>
            </a:xfrm>
            <a:prstGeom prst="rect">
              <a:avLst/>
            </a:prstGeom>
          </p:spPr>
        </p:pic>
        <p:sp>
          <p:nvSpPr>
            <p:cNvPr id="330" name="TextBox 329"/>
            <p:cNvSpPr txBox="1"/>
            <p:nvPr/>
          </p:nvSpPr>
          <p:spPr>
            <a:xfrm>
              <a:off x="71053" y="981567"/>
              <a:ext cx="17832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u="sng" dirty="0" smtClean="0">
                  <a:solidFill>
                    <a:srgbClr val="FF0000"/>
                  </a:solidFill>
                </a:rPr>
                <a:t>Targeted Talent</a:t>
              </a:r>
              <a:endParaRPr lang="en-US" sz="1600" b="1" u="sng" dirty="0">
                <a:solidFill>
                  <a:srgbClr val="FF0000"/>
                </a:solidFill>
              </a:endParaRPr>
            </a:p>
          </p:txBody>
        </p:sp>
        <p:pic>
          <p:nvPicPr>
            <p:cNvPr id="268" name="Picture 267"/>
            <p:cNvPicPr>
              <a:picLocks noChangeAspect="1"/>
            </p:cNvPicPr>
            <p:nvPr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6097" y="1587301"/>
              <a:ext cx="716384" cy="71322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352814" y="1563536"/>
              <a:ext cx="706987" cy="698611"/>
            </a:xfrm>
            <a:prstGeom prst="rect">
              <a:avLst/>
            </a:prstGeom>
          </p:spPr>
        </p:pic>
        <p:pic>
          <p:nvPicPr>
            <p:cNvPr id="255" name="Picture 254"/>
            <p:cNvPicPr>
              <a:picLocks noChangeAspect="1"/>
            </p:cNvPicPr>
            <p:nvPr/>
          </p:nvPicPr>
          <p:blipFill rotWithShape="1">
            <a:blip r:embed="rId19" cstate="print">
              <a:clrChange>
                <a:clrFrom>
                  <a:srgbClr val="FEFFFF"/>
                </a:clrFrom>
                <a:clrTo>
                  <a:srgbClr val="FE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1096"/>
            <a:stretch/>
          </p:blipFill>
          <p:spPr>
            <a:xfrm>
              <a:off x="1617730" y="2370363"/>
              <a:ext cx="533694" cy="880044"/>
            </a:xfrm>
            <a:prstGeom prst="rect">
              <a:avLst/>
            </a:prstGeom>
          </p:spPr>
        </p:pic>
        <p:pic>
          <p:nvPicPr>
            <p:cNvPr id="257" name="Picture 256"/>
            <p:cNvPicPr>
              <a:picLocks noChangeAspect="1"/>
            </p:cNvPicPr>
            <p:nvPr/>
          </p:nvPicPr>
          <p:blipFill rotWithShape="1">
            <a:blip r:embed="rId20" cstate="print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0800000">
              <a:off x="245607" y="2424736"/>
              <a:ext cx="1377812" cy="894109"/>
            </a:xfrm>
            <a:prstGeom prst="rect">
              <a:avLst/>
            </a:prstGeom>
          </p:spPr>
        </p:pic>
        <p:pic>
          <p:nvPicPr>
            <p:cNvPr id="106" name="Picture 105"/>
            <p:cNvPicPr>
              <a:picLocks noChangeAspect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71" r="33830" b="-533"/>
            <a:stretch/>
          </p:blipFill>
          <p:spPr>
            <a:xfrm flipH="1">
              <a:off x="2195813" y="2371362"/>
              <a:ext cx="493872" cy="884650"/>
            </a:xfrm>
            <a:prstGeom prst="rect">
              <a:avLst/>
            </a:prstGeom>
          </p:spPr>
        </p:pic>
      </p:grpSp>
      <p:sp>
        <p:nvSpPr>
          <p:cNvPr id="108" name="Chevron 107"/>
          <p:cNvSpPr/>
          <p:nvPr/>
        </p:nvSpPr>
        <p:spPr>
          <a:xfrm>
            <a:off x="9990589" y="1147687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hevron 108"/>
          <p:cNvSpPr/>
          <p:nvPr/>
        </p:nvSpPr>
        <p:spPr>
          <a:xfrm>
            <a:off x="9703121" y="1147687"/>
            <a:ext cx="367673" cy="59320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031" y="724452"/>
            <a:ext cx="3259415" cy="164352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1422"/>
              </a:spcAft>
            </a:pPr>
            <a:r>
              <a:rPr lang="en-US" sz="1200" b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SMs</a:t>
            </a:r>
            <a:r>
              <a:rPr lang="en-US" sz="1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considering an 8A assignment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be targeted by leveraging broadening opportunities as a pathway to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KD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This can be accomplished through an FA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led Talent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Management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marketed through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e-mail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campaigns,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talent acquisition briefs (</a:t>
            </a:r>
            <a:r>
              <a:rPr lang="en-US" sz="1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PME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duty stations),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educating </a:t>
            </a:r>
            <a:r>
              <a:rPr lang="en-US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managers on opportunities in Korea.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394356" y="776466"/>
            <a:ext cx="1684757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r>
              <a:rPr lang="en-US" sz="1000" b="1" dirty="0" smtClean="0"/>
              <a:t>Camp Humphreys (Area III)</a:t>
            </a:r>
            <a:endParaRPr lang="en-US" sz="1000" b="1" dirty="0"/>
          </a:p>
        </p:txBody>
      </p:sp>
      <p:sp>
        <p:nvSpPr>
          <p:cNvPr id="117" name="Rectangle 116"/>
          <p:cNvSpPr/>
          <p:nvPr/>
        </p:nvSpPr>
        <p:spPr>
          <a:xfrm>
            <a:off x="9706024" y="1971967"/>
            <a:ext cx="1277594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r>
              <a:rPr lang="en-US" sz="1000" b="1" dirty="0" smtClean="0"/>
              <a:t>Camp Casey (Area I)</a:t>
            </a:r>
            <a:endParaRPr lang="en-US" sz="1000" b="1" dirty="0"/>
          </a:p>
        </p:txBody>
      </p:sp>
      <p:sp>
        <p:nvSpPr>
          <p:cNvPr id="118" name="Rectangle 117"/>
          <p:cNvSpPr/>
          <p:nvPr/>
        </p:nvSpPr>
        <p:spPr>
          <a:xfrm>
            <a:off x="8260411" y="4339420"/>
            <a:ext cx="1684757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r>
              <a:rPr lang="en-US" sz="1000" b="1" dirty="0" smtClean="0"/>
              <a:t>Camp Humphreys (Area III)</a:t>
            </a:r>
            <a:endParaRPr lang="en-US" sz="1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7748948" y="4327522"/>
            <a:ext cx="2768048" cy="1376031"/>
            <a:chOff x="7992788" y="4327522"/>
            <a:chExt cx="2768048" cy="1376031"/>
          </a:xfrm>
        </p:grpSpPr>
        <p:grpSp>
          <p:nvGrpSpPr>
            <p:cNvPr id="5" name="Group 4"/>
            <p:cNvGrpSpPr/>
            <p:nvPr/>
          </p:nvGrpSpPr>
          <p:grpSpPr>
            <a:xfrm>
              <a:off x="7992788" y="4327522"/>
              <a:ext cx="2768048" cy="1376031"/>
              <a:chOff x="7992788" y="4327522"/>
              <a:chExt cx="2240478" cy="1376031"/>
            </a:xfrm>
          </p:grpSpPr>
          <p:sp>
            <p:nvSpPr>
              <p:cNvPr id="140" name="Horizontal Scroll 139"/>
              <p:cNvSpPr/>
              <p:nvPr/>
            </p:nvSpPr>
            <p:spPr>
              <a:xfrm>
                <a:off x="7992788" y="4327522"/>
                <a:ext cx="2240478" cy="1376031"/>
              </a:xfrm>
              <a:prstGeom prst="horizontalScroll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1" name="Picture 140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954" t="7665" r="10691" b="8266"/>
              <a:stretch/>
            </p:blipFill>
            <p:spPr>
              <a:xfrm>
                <a:off x="8195638" y="4540289"/>
                <a:ext cx="255834" cy="274320"/>
              </a:xfrm>
              <a:prstGeom prst="rect">
                <a:avLst/>
              </a:prstGeom>
            </p:spPr>
          </p:pic>
          <p:sp>
            <p:nvSpPr>
              <p:cNvPr id="142" name="Rectangle 141"/>
              <p:cNvSpPr/>
              <p:nvPr/>
            </p:nvSpPr>
            <p:spPr>
              <a:xfrm>
                <a:off x="8516799" y="4624840"/>
                <a:ext cx="324371" cy="123111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1 x </a:t>
                </a:r>
                <a:r>
                  <a:rPr lang="en-US" sz="800" b="1" dirty="0" err="1" smtClean="0"/>
                  <a:t>DCO</a:t>
                </a:r>
                <a:endParaRPr lang="en-US" sz="800" b="1" dirty="0"/>
              </a:p>
            </p:txBody>
          </p:sp>
          <p:pic>
            <p:nvPicPr>
              <p:cNvPr id="143" name="Picture 142"/>
              <p:cNvPicPr>
                <a:picLocks noChangeAspect="1"/>
              </p:cNvPicPr>
              <p:nvPr/>
            </p:nvPicPr>
            <p:blipFill rotWithShape="1"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758" r="11026"/>
              <a:stretch/>
            </p:blipFill>
            <p:spPr>
              <a:xfrm>
                <a:off x="8216096" y="4845843"/>
                <a:ext cx="230084" cy="274320"/>
              </a:xfrm>
              <a:prstGeom prst="rect">
                <a:avLst/>
              </a:prstGeom>
            </p:spPr>
          </p:pic>
          <p:sp>
            <p:nvSpPr>
              <p:cNvPr id="144" name="Rectangle 143"/>
              <p:cNvSpPr/>
              <p:nvPr/>
            </p:nvSpPr>
            <p:spPr>
              <a:xfrm>
                <a:off x="8516799" y="4871552"/>
                <a:ext cx="646011" cy="246221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/>
                  <a:t>1 x </a:t>
                </a:r>
                <a:r>
                  <a:rPr lang="en-US" sz="800" b="1" dirty="0" err="1" smtClean="0"/>
                  <a:t>KD</a:t>
                </a:r>
                <a:endParaRPr lang="en-US" sz="800" b="1" dirty="0"/>
              </a:p>
              <a:p>
                <a:r>
                  <a:rPr lang="en-US" sz="800" b="1" dirty="0"/>
                  <a:t>1 x BDE </a:t>
                </a:r>
                <a:r>
                  <a:rPr lang="en-US" sz="800" b="1" dirty="0" smtClean="0"/>
                  <a:t>Staff</a:t>
                </a:r>
                <a:endParaRPr lang="en-US" sz="800" b="1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8547536" y="5204125"/>
                <a:ext cx="658835" cy="246221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/>
                  <a:t> 1 x </a:t>
                </a:r>
                <a:r>
                  <a:rPr lang="en-US" sz="800" b="1" dirty="0" smtClean="0"/>
                  <a:t>CDR/1SG</a:t>
                </a:r>
                <a:endParaRPr lang="en-US" sz="800" b="1" dirty="0"/>
              </a:p>
              <a:p>
                <a:r>
                  <a:rPr lang="en-US" sz="800" b="1" dirty="0"/>
                  <a:t> </a:t>
                </a:r>
                <a:r>
                  <a:rPr lang="en-US" sz="800" b="1" dirty="0" smtClean="0"/>
                  <a:t>5 </a:t>
                </a:r>
                <a:r>
                  <a:rPr lang="en-US" sz="800" b="1" dirty="0"/>
                  <a:t>x </a:t>
                </a:r>
                <a:r>
                  <a:rPr lang="en-US" sz="800" b="1" dirty="0" smtClean="0"/>
                  <a:t>Staff CPT</a:t>
                </a:r>
                <a:endParaRPr lang="en-US" sz="800" b="1" dirty="0"/>
              </a:p>
            </p:txBody>
          </p:sp>
          <p:pic>
            <p:nvPicPr>
              <p:cNvPr id="145" name="Picture 144"/>
              <p:cNvPicPr>
                <a:picLocks noChangeAspect="1"/>
              </p:cNvPicPr>
              <p:nvPr/>
            </p:nvPicPr>
            <p:blipFill>
              <a:blip r:embed="rId2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95638" y="5190076"/>
                <a:ext cx="194187" cy="209786"/>
              </a:xfrm>
              <a:prstGeom prst="rect">
                <a:avLst/>
              </a:prstGeom>
            </p:spPr>
          </p:pic>
          <p:sp>
            <p:nvSpPr>
              <p:cNvPr id="107" name="Rectangle 106"/>
              <p:cNvSpPr/>
              <p:nvPr/>
            </p:nvSpPr>
            <p:spPr>
              <a:xfrm>
                <a:off x="9514591" y="5333915"/>
                <a:ext cx="556620" cy="123111"/>
              </a:xfrm>
              <a:prstGeom prst="rect">
                <a:avLst/>
              </a:prstGeom>
            </p:spPr>
            <p:txBody>
              <a:bodyPr wrap="none" lIns="0" tIns="0" rIns="0" bIns="0" anchor="ctr">
                <a:spAutoFit/>
              </a:bodyPr>
              <a:lstStyle/>
              <a:p>
                <a:r>
                  <a:rPr lang="en-US" sz="800" b="1" dirty="0" smtClean="0"/>
                  <a:t>1 x PL (Area I)</a:t>
                </a:r>
              </a:p>
            </p:txBody>
          </p:sp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2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371" r="33830" b="-533"/>
              <a:stretch/>
            </p:blipFill>
            <p:spPr>
              <a:xfrm>
                <a:off x="8339051" y="5225373"/>
                <a:ext cx="136742" cy="243180"/>
              </a:xfrm>
              <a:prstGeom prst="rect">
                <a:avLst/>
              </a:prstGeom>
            </p:spPr>
          </p:pic>
        </p:grpSp>
        <p:pic>
          <p:nvPicPr>
            <p:cNvPr id="111" name="Picture 110"/>
            <p:cNvPicPr>
              <a:picLocks noChangeAspect="1"/>
            </p:cNvPicPr>
            <p:nvPr/>
          </p:nvPicPr>
          <p:blipFill rotWithShape="1">
            <a:blip r:embed="rId13" cstate="print">
              <a:clrChange>
                <a:clrFrom>
                  <a:srgbClr val="FEFFFF"/>
                </a:clrFrom>
                <a:clrTo>
                  <a:srgbClr val="FE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524112" y="4533140"/>
              <a:ext cx="199240" cy="352215"/>
            </a:xfrm>
            <a:prstGeom prst="rect">
              <a:avLst/>
            </a:prstGeom>
          </p:spPr>
        </p:pic>
        <p:sp>
          <p:nvSpPr>
            <p:cNvPr id="114" name="Rectangle 113"/>
            <p:cNvSpPr/>
            <p:nvPr/>
          </p:nvSpPr>
          <p:spPr>
            <a:xfrm>
              <a:off x="9872933" y="4677274"/>
              <a:ext cx="654025" cy="123111"/>
            </a:xfrm>
            <a:prstGeom prst="rect">
              <a:avLst/>
            </a:prstGeom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800" b="1" dirty="0" smtClean="0"/>
                <a:t>1 x OPS SGM</a:t>
              </a:r>
              <a:endParaRPr lang="en-US" sz="800" b="1" dirty="0"/>
            </a:p>
          </p:txBody>
        </p:sp>
        <p:pic>
          <p:nvPicPr>
            <p:cNvPr id="119" name="Picture 118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9435575" y="4956596"/>
              <a:ext cx="366396" cy="230209"/>
            </a:xfrm>
            <a:prstGeom prst="rect">
              <a:avLst/>
            </a:prstGeom>
          </p:spPr>
        </p:pic>
        <p:sp>
          <p:nvSpPr>
            <p:cNvPr id="120" name="Rectangle 119"/>
            <p:cNvSpPr/>
            <p:nvPr/>
          </p:nvSpPr>
          <p:spPr>
            <a:xfrm>
              <a:off x="9872933" y="4949480"/>
              <a:ext cx="821591" cy="24622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r>
                <a:rPr lang="en-US" sz="800" b="1" dirty="0" smtClean="0"/>
                <a:t>5 x </a:t>
              </a:r>
              <a:r>
                <a:rPr lang="en-US" sz="800" b="1" dirty="0"/>
                <a:t>Targeting </a:t>
              </a:r>
            </a:p>
            <a:p>
              <a:r>
                <a:rPr lang="en-US" sz="800" b="1" dirty="0"/>
                <a:t>&amp; </a:t>
              </a:r>
              <a:r>
                <a:rPr lang="en-US" sz="800" b="1" dirty="0" smtClean="0"/>
                <a:t>C-Fire Officers</a:t>
              </a:r>
              <a:endParaRPr lang="en-US" sz="800" b="1" dirty="0"/>
            </a:p>
          </p:txBody>
        </p:sp>
        <p:pic>
          <p:nvPicPr>
            <p:cNvPr id="121" name="Picture 120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930"/>
            <a:stretch/>
          </p:blipFill>
          <p:spPr>
            <a:xfrm flipH="1">
              <a:off x="9575983" y="5258598"/>
              <a:ext cx="95520" cy="230209"/>
            </a:xfrm>
            <a:prstGeom prst="rect">
              <a:avLst/>
            </a:prstGeom>
          </p:spPr>
        </p:pic>
      </p:grpSp>
      <p:sp>
        <p:nvSpPr>
          <p:cNvPr id="122" name="Rectangle 121"/>
          <p:cNvSpPr/>
          <p:nvPr/>
        </p:nvSpPr>
        <p:spPr>
          <a:xfrm>
            <a:off x="6112824" y="4339420"/>
            <a:ext cx="756617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r>
              <a:rPr lang="en-US" sz="1000" b="1" dirty="0" smtClean="0"/>
              <a:t>Area I/II/III/IV</a:t>
            </a:r>
            <a:endParaRPr lang="en-US" sz="1000" b="1" dirty="0"/>
          </a:p>
        </p:txBody>
      </p:sp>
      <p:sp>
        <p:nvSpPr>
          <p:cNvPr id="123" name="Rectangle 122"/>
          <p:cNvSpPr/>
          <p:nvPr/>
        </p:nvSpPr>
        <p:spPr>
          <a:xfrm>
            <a:off x="3685921" y="4337519"/>
            <a:ext cx="530594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r>
              <a:rPr lang="en-US" sz="1000" b="1" dirty="0" smtClean="0"/>
              <a:t>Area II/III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83542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ID TEMPLATE C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1200MAY21_2ID_Brief_Format.pptx" id="{F281F35A-31E4-4782-804A-B7CD529DA197}" vid="{FA3CD37F-4591-449D-B1F7-4D8454BA6DAB}"/>
    </a:ext>
  </a:extLst>
</a:theme>
</file>

<file path=ppt/theme/theme2.xml><?xml version="1.0" encoding="utf-8"?>
<a:theme xmlns:a="http://schemas.openxmlformats.org/drawingml/2006/main" name="2ID TEMPLATE UNCLASSIFI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1200MAY21_2ID_Brief_Format.pptx" id="{F281F35A-31E4-4782-804A-B7CD529DA197}" vid="{F9E6EB62-7ED3-47EF-BB64-55E1A535A672}"/>
    </a:ext>
  </a:extLst>
</a:theme>
</file>

<file path=ppt/theme/theme3.xml><?xml version="1.0" encoding="utf-8"?>
<a:theme xmlns:a="http://schemas.openxmlformats.org/drawingml/2006/main" name="2ID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ID_standard" id="{C5C710FA-F65E-4C02-8055-52467DC11BDA}" vid="{5F2834A3-608C-4211-80B0-9313D17B39A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A211DA25BCB49B1AE638D7863AF09" ma:contentTypeVersion="2" ma:contentTypeDescription="Create a new document." ma:contentTypeScope="" ma:versionID="f99c2e159ca2d03f01bb7c64129fd0a0">
  <xsd:schema xmlns:xsd="http://www.w3.org/2001/XMLSchema" xmlns:xs="http://www.w3.org/2001/XMLSchema" xmlns:p="http://schemas.microsoft.com/office/2006/metadata/properties" xmlns:ns2="c7a1c7d9-f6ce-4caf-a26a-9c690a612709" targetNamespace="http://schemas.microsoft.com/office/2006/metadata/properties" ma:root="true" ma:fieldsID="d943e9a9fed47da035b87843eaaa14a1" ns2:_="">
    <xsd:import namespace="c7a1c7d9-f6ce-4caf-a26a-9c690a6127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1c7d9-f6ce-4caf-a26a-9c690a6127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a1c7d9-f6ce-4caf-a26a-9c690a612709">2IDRUCD-1218244092-943</_dlc_DocId>
    <_dlc_DocIdUrl xmlns="c7a1c7d9-f6ce-4caf-a26a-9c690a612709">
      <Url>https://army.deps.mil/army/cmds/2ID/pstaff/g3/_layouts/15/DocIdRedir.aspx?ID=2IDRUCD-1218244092-943</Url>
      <Description>2IDRUCD-1218244092-943</Description>
    </_dlc_DocIdUrl>
  </documentManagement>
</p:properties>
</file>

<file path=customXml/itemProps1.xml><?xml version="1.0" encoding="utf-8"?>
<ds:datastoreItem xmlns:ds="http://schemas.openxmlformats.org/officeDocument/2006/customXml" ds:itemID="{11B547AA-376A-446A-991D-5CCD7E8A9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5BC1DA-D231-4C74-A531-18FD44944C2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4743A21-2D3A-4CE5-B5A6-2928132EE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a1c7d9-f6ce-4caf-a26a-9c690a6127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27FE156-9E3C-41CF-85C6-D1944FE74C3D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c7a1c7d9-f6ce-4caf-a26a-9c690a612709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211200MAY21_2ID_Brief_Format</Template>
  <TotalTime>1420</TotalTime>
  <Words>287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 Arial</vt:lpstr>
      <vt:lpstr>Arial</vt:lpstr>
      <vt:lpstr>Calibri</vt:lpstr>
      <vt:lpstr>Times New Roman</vt:lpstr>
      <vt:lpstr>2ID TEMPLATE CUI</vt:lpstr>
      <vt:lpstr>2ID TEMPLATE UNCLASSIFIED</vt:lpstr>
      <vt:lpstr>2ID_standard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2ID CSP Analysis</dc:title>
  <dc:creator>Johnson, Christian R. MAJ MIL USARMY 2ID G3 (US)</dc:creator>
  <cp:lastModifiedBy>Johnson, Christian R. MAJ MIL USARMY 2ID G3 (US)</cp:lastModifiedBy>
  <cp:revision>124</cp:revision>
  <cp:lastPrinted>2022-03-11T02:40:59Z</cp:lastPrinted>
  <dcterms:created xsi:type="dcterms:W3CDTF">2022-03-02T07:07:10Z</dcterms:created>
  <dcterms:modified xsi:type="dcterms:W3CDTF">2022-03-11T04:22:57Z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0x0101000DEA211DA25BCB49B1AE638D7863AF09</vt:lpwstr>
  </property>
  <property fmtid="{D5CDD505-2E9C-101B-9397-08002B2CF9AE}" pid="3" name="_dlc_DocIdItemGuid">
    <vt:lpwstr>dc837b48-90d2-4942-9e02-bb9539d9aa4e</vt:lpwstr>
  </property>
</Properties>
</file>